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Lst>
  <p:sldSz cx="10287000" cy="10287000"/>
  <p:notesSz cx="6858000" cy="9144000"/>
  <p:embeddedFontLst>
    <p:embeddedFont>
      <p:font typeface="Pinyon Script" charset="1" panose="020105010801010D0002"/>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Noto Sans" charset="1" panose="020B0502040504020204"/>
      <p:regular r:id="rId11"/>
    </p:embeddedFont>
    <p:embeddedFont>
      <p:font typeface="Noto Sans Bold" charset="1" panose="020B0802040504020204"/>
      <p:regular r:id="rId12"/>
    </p:embeddedFont>
    <p:embeddedFont>
      <p:font typeface="Noto Sans Italics" charset="1" panose="020B0502040504090204"/>
      <p:regular r:id="rId13"/>
    </p:embeddedFont>
    <p:embeddedFont>
      <p:font typeface="Noto Sans Bold Italics" charset="1" panose="020B0802040504090204"/>
      <p:regular r:id="rId14"/>
    </p:embeddedFont>
    <p:embeddedFont>
      <p:font typeface="Times New Roman" charset="1" panose="02030502070405020303"/>
      <p:regular r:id="rId15"/>
    </p:embeddedFont>
    <p:embeddedFont>
      <p:font typeface="Times New Roman Bold" charset="1" panose="02030802070405020303"/>
      <p:regular r:id="rId16"/>
    </p:embeddedFont>
    <p:embeddedFont>
      <p:font typeface="Times New Roman Italics" charset="1" panose="02030502070405090303"/>
      <p:regular r:id="rId17"/>
    </p:embeddedFont>
    <p:embeddedFont>
      <p:font typeface="Times New Roman Bold Italics" charset="1" panose="02030802070405090303"/>
      <p:regular r:id="rId18"/>
    </p:embeddedFont>
    <p:embeddedFont>
      <p:font typeface="Times New Roman Medium" charset="1" panose="02030502070405020303"/>
      <p:regular r:id="rId19"/>
    </p:embeddedFont>
    <p:embeddedFont>
      <p:font typeface="Times New Roman Medium Italics" charset="1" panose="02030502070405090303"/>
      <p:regular r:id="rId20"/>
    </p:embeddedFont>
    <p:embeddedFont>
      <p:font typeface="Times New Roman Semi-Bold" charset="1" panose="02030702070405020303"/>
      <p:regular r:id="rId21"/>
    </p:embeddedFont>
    <p:embeddedFont>
      <p:font typeface="Times New Roman Semi-Bold Italics" charset="1" panose="02030702070405090303"/>
      <p:regular r:id="rId22"/>
    </p:embeddedFont>
    <p:embeddedFont>
      <p:font typeface="Times New Roman Ultra-Bold" charset="1" panose="02030902070405020303"/>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
      <p:font typeface="Noto Serif Display" charset="1" panose="02020502080505020204"/>
      <p:regular r:id="rId30"/>
    </p:embeddedFont>
    <p:embeddedFont>
      <p:font typeface="Noto Serif Display Bold" charset="1" panose="02020802080505020204"/>
      <p:regular r:id="rId31"/>
    </p:embeddedFont>
    <p:embeddedFont>
      <p:font typeface="Noto Serif Display Italics" charset="1" panose="02020502080505090204"/>
      <p:regular r:id="rId32"/>
    </p:embeddedFont>
    <p:embeddedFont>
      <p:font typeface="Noto Serif Display Bold Italics" charset="1" panose="02020802080505090204"/>
      <p:regular r:id="rId33"/>
    </p:embeddedFont>
    <p:embeddedFont>
      <p:font typeface="Noto Serif Display Thin" charset="1" panose="02020202080505020204"/>
      <p:regular r:id="rId34"/>
    </p:embeddedFont>
    <p:embeddedFont>
      <p:font typeface="Noto Serif Display Thin Italics" charset="1" panose="02020202080505090204"/>
      <p:regular r:id="rId35"/>
    </p:embeddedFont>
    <p:embeddedFont>
      <p:font typeface="Noto Serif Display Extra-Light" charset="1" panose="02020302080505020204"/>
      <p:regular r:id="rId36"/>
    </p:embeddedFont>
    <p:embeddedFont>
      <p:font typeface="Noto Serif Display Extra-Light Italics" charset="1" panose="02020302080505090204"/>
      <p:regular r:id="rId37"/>
    </p:embeddedFont>
    <p:embeddedFont>
      <p:font typeface="Noto Serif Display Light" charset="1" panose="02020402080505020204"/>
      <p:regular r:id="rId38"/>
    </p:embeddedFont>
    <p:embeddedFont>
      <p:font typeface="Noto Serif Display Light Italics" charset="1" panose="02020402080505090204"/>
      <p:regular r:id="rId39"/>
    </p:embeddedFont>
    <p:embeddedFont>
      <p:font typeface="Noto Serif Display Medium" charset="1" panose="02020602080505020204"/>
      <p:regular r:id="rId40"/>
    </p:embeddedFont>
    <p:embeddedFont>
      <p:font typeface="Noto Serif Display Medium Italics" charset="1" panose="02020602080505090204"/>
      <p:regular r:id="rId41"/>
    </p:embeddedFont>
    <p:embeddedFont>
      <p:font typeface="Noto Serif Display Semi-Bold" charset="1" panose="02020702080505020204"/>
      <p:regular r:id="rId42"/>
    </p:embeddedFont>
    <p:embeddedFont>
      <p:font typeface="Noto Serif Display Semi-Bold Italics" charset="1" panose="02020702080505090204"/>
      <p:regular r:id="rId43"/>
    </p:embeddedFont>
    <p:embeddedFont>
      <p:font typeface="Noto Serif Display Ultra-Bold" charset="1" panose="02020902080505020204"/>
      <p:regular r:id="rId44"/>
    </p:embeddedFont>
    <p:embeddedFont>
      <p:font typeface="Noto Serif Display Ultra-Bold Italics" charset="1" panose="02020902080505090204"/>
      <p:regular r:id="rId45"/>
    </p:embeddedFont>
    <p:embeddedFont>
      <p:font typeface="Noto Serif Display Heavy" charset="1" panose="02020A02080505020204"/>
      <p:regular r:id="rId46"/>
    </p:embeddedFont>
    <p:embeddedFont>
      <p:font typeface="Noto Serif Display Heavy Italics" charset="1" panose="02020A02080505090204"/>
      <p:regular r:id="rId47"/>
    </p:embeddedFont>
    <p:embeddedFont>
      <p:font typeface="Now" charset="1" panose="00000500000000000000"/>
      <p:regular r:id="rId48"/>
    </p:embeddedFont>
    <p:embeddedFont>
      <p:font typeface="Now Bold" charset="1" panose="00000800000000000000"/>
      <p:regular r:id="rId49"/>
    </p:embeddedFont>
    <p:embeddedFont>
      <p:font typeface="Now Thin" charset="1" panose="00000300000000000000"/>
      <p:regular r:id="rId50"/>
    </p:embeddedFont>
    <p:embeddedFont>
      <p:font typeface="Now Light" charset="1" panose="00000400000000000000"/>
      <p:regular r:id="rId51"/>
    </p:embeddedFont>
    <p:embeddedFont>
      <p:font typeface="Now Medium" charset="1" panose="00000600000000000000"/>
      <p:regular r:id="rId52"/>
    </p:embeddedFont>
    <p:embeddedFont>
      <p:font typeface="Now Heavy"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7C5D8"/>
        </a:solidFill>
      </p:bgPr>
    </p:bg>
    <p:spTree>
      <p:nvGrpSpPr>
        <p:cNvPr id="1" name=""/>
        <p:cNvGrpSpPr/>
        <p:nvPr/>
      </p:nvGrpSpPr>
      <p:grpSpPr>
        <a:xfrm>
          <a:off x="0" y="0"/>
          <a:ext cx="0" cy="0"/>
          <a:chOff x="0" y="0"/>
          <a:chExt cx="0" cy="0"/>
        </a:xfrm>
      </p:grpSpPr>
      <p:sp>
        <p:nvSpPr>
          <p:cNvPr name="Freeform 2" id="2"/>
          <p:cNvSpPr/>
          <p:nvPr/>
        </p:nvSpPr>
        <p:spPr>
          <a:xfrm flipH="false" flipV="false" rot="0">
            <a:off x="172925" y="165539"/>
            <a:ext cx="1727763" cy="1726323"/>
          </a:xfrm>
          <a:custGeom>
            <a:avLst/>
            <a:gdLst/>
            <a:ahLst/>
            <a:cxnLst/>
            <a:rect r="r" b="b" t="t" l="l"/>
            <a:pathLst>
              <a:path h="1726323" w="1727763">
                <a:moveTo>
                  <a:pt x="0" y="0"/>
                </a:moveTo>
                <a:lnTo>
                  <a:pt x="1727762" y="0"/>
                </a:lnTo>
                <a:lnTo>
                  <a:pt x="1727762" y="1726322"/>
                </a:lnTo>
                <a:lnTo>
                  <a:pt x="0" y="1726322"/>
                </a:lnTo>
                <a:lnTo>
                  <a:pt x="0" y="0"/>
                </a:lnTo>
                <a:close/>
              </a:path>
            </a:pathLst>
          </a:custGeom>
          <a:blipFill>
            <a:blip r:embed="rId2"/>
            <a:stretch>
              <a:fillRect l="0" t="0" r="0" b="0"/>
            </a:stretch>
          </a:blipFill>
        </p:spPr>
      </p:sp>
      <p:sp>
        <p:nvSpPr>
          <p:cNvPr name="TextBox 3" id="3"/>
          <p:cNvSpPr txBox="true"/>
          <p:nvPr/>
        </p:nvSpPr>
        <p:spPr>
          <a:xfrm rot="0">
            <a:off x="1900687" y="1991504"/>
            <a:ext cx="6485625" cy="2244836"/>
          </a:xfrm>
          <a:prstGeom prst="rect">
            <a:avLst/>
          </a:prstGeom>
        </p:spPr>
        <p:txBody>
          <a:bodyPr anchor="t" rtlCol="false" tIns="0" lIns="0" bIns="0" rIns="0">
            <a:spAutoFit/>
          </a:bodyPr>
          <a:lstStyle/>
          <a:p>
            <a:pPr algn="ctr">
              <a:lnSpc>
                <a:spcPts val="5600"/>
              </a:lnSpc>
            </a:pPr>
            <a:r>
              <a:rPr lang="en-US" sz="4000">
                <a:solidFill>
                  <a:srgbClr val="3B3F3C"/>
                </a:solidFill>
                <a:latin typeface="Now Bold"/>
              </a:rPr>
              <a:t>ASSIGNMENT 1</a:t>
            </a:r>
          </a:p>
          <a:p>
            <a:pPr algn="ctr">
              <a:lnSpc>
                <a:spcPts val="4060"/>
              </a:lnSpc>
            </a:pPr>
            <a:r>
              <a:rPr lang="en-US" sz="2900">
                <a:solidFill>
                  <a:srgbClr val="3B3F3C"/>
                </a:solidFill>
                <a:latin typeface="Now Bold"/>
              </a:rPr>
              <a:t>CRITICAL THINKING</a:t>
            </a:r>
          </a:p>
          <a:p>
            <a:pPr algn="ctr">
              <a:lnSpc>
                <a:spcPts val="3920"/>
              </a:lnSpc>
            </a:pPr>
            <a:r>
              <a:rPr lang="en-US" sz="2800">
                <a:solidFill>
                  <a:srgbClr val="3B3F3C"/>
                </a:solidFill>
                <a:latin typeface="Now Bold"/>
              </a:rPr>
              <a:t>LECTURER: ĐỖ THỊ DIỆU NGỌC</a:t>
            </a:r>
          </a:p>
          <a:p>
            <a:pPr algn="ctr">
              <a:lnSpc>
                <a:spcPts val="4060"/>
              </a:lnSpc>
            </a:pPr>
          </a:p>
        </p:txBody>
      </p:sp>
      <p:sp>
        <p:nvSpPr>
          <p:cNvPr name="TextBox 4" id="4"/>
          <p:cNvSpPr txBox="true"/>
          <p:nvPr/>
        </p:nvSpPr>
        <p:spPr>
          <a:xfrm rot="0">
            <a:off x="1362827" y="4813197"/>
            <a:ext cx="7895473" cy="4098260"/>
          </a:xfrm>
          <a:prstGeom prst="rect">
            <a:avLst/>
          </a:prstGeom>
        </p:spPr>
        <p:txBody>
          <a:bodyPr anchor="t" rtlCol="false" tIns="0" lIns="0" bIns="0" rIns="0">
            <a:spAutoFit/>
          </a:bodyPr>
          <a:lstStyle/>
          <a:p>
            <a:pPr>
              <a:lnSpc>
                <a:spcPts val="4060"/>
              </a:lnSpc>
              <a:spcBef>
                <a:spcPct val="0"/>
              </a:spcBef>
            </a:pPr>
            <a:r>
              <a:rPr lang="en-US" sz="2900">
                <a:solidFill>
                  <a:srgbClr val="3B3F3C"/>
                </a:solidFill>
                <a:latin typeface="Canva Sans Bold"/>
              </a:rPr>
              <a:t>1. Nguyễn Ngọc Mỹ Phương-BEBEIU22114 </a:t>
            </a:r>
          </a:p>
          <a:p>
            <a:pPr>
              <a:lnSpc>
                <a:spcPts val="4060"/>
              </a:lnSpc>
              <a:spcBef>
                <a:spcPct val="0"/>
              </a:spcBef>
            </a:pPr>
            <a:r>
              <a:rPr lang="en-US" sz="2900">
                <a:solidFill>
                  <a:srgbClr val="3B3F3C"/>
                </a:solidFill>
                <a:latin typeface="Canva Sans Bold"/>
              </a:rPr>
              <a:t>2. Phạm Thái Nhật Thanh-BEBEIU22133</a:t>
            </a:r>
          </a:p>
          <a:p>
            <a:pPr>
              <a:lnSpc>
                <a:spcPts val="4060"/>
              </a:lnSpc>
              <a:spcBef>
                <a:spcPct val="0"/>
              </a:spcBef>
            </a:pPr>
            <a:r>
              <a:rPr lang="en-US" sz="2900">
                <a:solidFill>
                  <a:srgbClr val="3B3F3C"/>
                </a:solidFill>
                <a:latin typeface="Canva Sans Bold"/>
              </a:rPr>
              <a:t>3. Nguyễn Thị Như Quỳnh-BEBEIU22122</a:t>
            </a:r>
          </a:p>
          <a:p>
            <a:pPr>
              <a:lnSpc>
                <a:spcPts val="4060"/>
              </a:lnSpc>
              <a:spcBef>
                <a:spcPct val="0"/>
              </a:spcBef>
            </a:pPr>
            <a:r>
              <a:rPr lang="en-US" sz="2900">
                <a:solidFill>
                  <a:srgbClr val="3B3F3C"/>
                </a:solidFill>
                <a:latin typeface="Canva Sans Bold"/>
              </a:rPr>
              <a:t>4. Đặng Thị Trúc Thắm-BEBEIU22132</a:t>
            </a:r>
          </a:p>
          <a:p>
            <a:pPr>
              <a:lnSpc>
                <a:spcPts val="4060"/>
              </a:lnSpc>
              <a:spcBef>
                <a:spcPct val="0"/>
              </a:spcBef>
            </a:pPr>
            <a:r>
              <a:rPr lang="en-US" sz="2900">
                <a:solidFill>
                  <a:srgbClr val="3B3F3C"/>
                </a:solidFill>
                <a:latin typeface="Canva Sans Bold"/>
              </a:rPr>
              <a:t>5. Đặng Trần Minh Châu-BEBEIU22019</a:t>
            </a:r>
          </a:p>
          <a:p>
            <a:pPr>
              <a:lnSpc>
                <a:spcPts val="4060"/>
              </a:lnSpc>
              <a:spcBef>
                <a:spcPct val="0"/>
              </a:spcBef>
            </a:pPr>
            <a:r>
              <a:rPr lang="en-US" sz="2900">
                <a:solidFill>
                  <a:srgbClr val="3B3F3C"/>
                </a:solidFill>
                <a:latin typeface="Canva Sans Bold"/>
              </a:rPr>
              <a:t>6. Nguyễn Ngọc Phương Thảo-BEBEIU22135</a:t>
            </a:r>
          </a:p>
          <a:p>
            <a:pPr>
              <a:lnSpc>
                <a:spcPts val="4060"/>
              </a:lnSpc>
              <a:spcBef>
                <a:spcPct val="0"/>
              </a:spcBef>
            </a:pPr>
            <a:r>
              <a:rPr lang="en-US" sz="2900">
                <a:solidFill>
                  <a:srgbClr val="3B3F3C"/>
                </a:solidFill>
                <a:latin typeface="Canva Sans Bold"/>
              </a:rPr>
              <a:t>7. Lê Đức Toản-EEEEIU22065</a:t>
            </a:r>
          </a:p>
          <a:p>
            <a:pPr>
              <a:lnSpc>
                <a:spcPts val="4060"/>
              </a:lnSpc>
              <a:spcBef>
                <a:spcPct val="0"/>
              </a:spcBef>
            </a:pPr>
            <a:r>
              <a:rPr lang="en-US" sz="2900">
                <a:solidFill>
                  <a:srgbClr val="3B3F3C"/>
                </a:solidFill>
                <a:latin typeface="Canva Sans Bold"/>
              </a:rPr>
              <a:t>8. Đỗ Minh Duy-ITITSB22029</a:t>
            </a:r>
          </a:p>
        </p:txBody>
      </p:sp>
      <p:sp>
        <p:nvSpPr>
          <p:cNvPr name="TextBox 5" id="5"/>
          <p:cNvSpPr txBox="true"/>
          <p:nvPr/>
        </p:nvSpPr>
        <p:spPr>
          <a:xfrm rot="0">
            <a:off x="1900687" y="4366520"/>
            <a:ext cx="6485625" cy="503827"/>
          </a:xfrm>
          <a:prstGeom prst="rect">
            <a:avLst/>
          </a:prstGeom>
        </p:spPr>
        <p:txBody>
          <a:bodyPr anchor="t" rtlCol="false" tIns="0" lIns="0" bIns="0" rIns="0">
            <a:spAutoFit/>
          </a:bodyPr>
          <a:lstStyle/>
          <a:p>
            <a:pPr algn="ctr">
              <a:lnSpc>
                <a:spcPts val="4060"/>
              </a:lnSpc>
            </a:pPr>
            <a:r>
              <a:rPr lang="en-US" sz="2900" u="sng">
                <a:solidFill>
                  <a:srgbClr val="3B3F3C"/>
                </a:solidFill>
                <a:latin typeface="Now Bold"/>
              </a:rPr>
              <a:t>GROUP 7</a:t>
            </a:r>
          </a:p>
        </p:txBody>
      </p:sp>
      <p:sp>
        <p:nvSpPr>
          <p:cNvPr name="TextBox 6" id="6"/>
          <p:cNvSpPr txBox="true"/>
          <p:nvPr/>
        </p:nvSpPr>
        <p:spPr>
          <a:xfrm rot="0">
            <a:off x="1900687" y="645855"/>
            <a:ext cx="7074204" cy="727590"/>
          </a:xfrm>
          <a:prstGeom prst="rect">
            <a:avLst/>
          </a:prstGeom>
        </p:spPr>
        <p:txBody>
          <a:bodyPr anchor="t" rtlCol="false" tIns="0" lIns="0" bIns="0" rIns="0">
            <a:spAutoFit/>
          </a:bodyPr>
          <a:lstStyle/>
          <a:p>
            <a:pPr algn="ctr">
              <a:lnSpc>
                <a:spcPts val="2939"/>
              </a:lnSpc>
              <a:spcBef>
                <a:spcPct val="0"/>
              </a:spcBef>
            </a:pPr>
            <a:r>
              <a:rPr lang="en-US" sz="2099">
                <a:solidFill>
                  <a:srgbClr val="97C5D8"/>
                </a:solidFill>
                <a:latin typeface="Canva Sans Bold"/>
              </a:rPr>
              <a:t>VIETNAM NATIONAL UNIVERSITY – HO CHI MINH CITY</a:t>
            </a:r>
          </a:p>
          <a:p>
            <a:pPr algn="ctr">
              <a:lnSpc>
                <a:spcPts val="2939"/>
              </a:lnSpc>
              <a:spcBef>
                <a:spcPct val="0"/>
              </a:spcBef>
            </a:pPr>
            <a:r>
              <a:rPr lang="en-US" sz="2099">
                <a:solidFill>
                  <a:srgbClr val="97C5D8"/>
                </a:solidFill>
                <a:latin typeface="Canva Sans Bold"/>
              </a:rPr>
              <a:t>INTERNATIONAL UNIVERSITY</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97C5D8"/>
        </a:solidFill>
      </p:bgPr>
    </p:bg>
    <p:spTree>
      <p:nvGrpSpPr>
        <p:cNvPr id="1" name=""/>
        <p:cNvGrpSpPr/>
        <p:nvPr/>
      </p:nvGrpSpPr>
      <p:grpSpPr>
        <a:xfrm>
          <a:off x="0" y="0"/>
          <a:ext cx="0" cy="0"/>
          <a:chOff x="0" y="0"/>
          <a:chExt cx="0" cy="0"/>
        </a:xfrm>
      </p:grpSpPr>
      <p:grpSp>
        <p:nvGrpSpPr>
          <p:cNvPr name="Group 2" id="2"/>
          <p:cNvGrpSpPr/>
          <p:nvPr/>
        </p:nvGrpSpPr>
        <p:grpSpPr>
          <a:xfrm rot="0">
            <a:off x="0" y="863371"/>
            <a:ext cx="10365269" cy="5643816"/>
            <a:chOff x="0" y="0"/>
            <a:chExt cx="2729947" cy="1486437"/>
          </a:xfrm>
        </p:grpSpPr>
        <p:sp>
          <p:nvSpPr>
            <p:cNvPr name="Freeform 3" id="3"/>
            <p:cNvSpPr/>
            <p:nvPr/>
          </p:nvSpPr>
          <p:spPr>
            <a:xfrm flipH="false" flipV="false" rot="0">
              <a:off x="0" y="0"/>
              <a:ext cx="2729947" cy="1486437"/>
            </a:xfrm>
            <a:custGeom>
              <a:avLst/>
              <a:gdLst/>
              <a:ahLst/>
              <a:cxnLst/>
              <a:rect r="r" b="b" t="t" l="l"/>
              <a:pathLst>
                <a:path h="1486437" w="2729947">
                  <a:moveTo>
                    <a:pt x="0" y="0"/>
                  </a:moveTo>
                  <a:lnTo>
                    <a:pt x="2729947" y="0"/>
                  </a:lnTo>
                  <a:lnTo>
                    <a:pt x="2729947" y="1486437"/>
                  </a:lnTo>
                  <a:lnTo>
                    <a:pt x="0" y="1486437"/>
                  </a:lnTo>
                  <a:close/>
                </a:path>
              </a:pathLst>
            </a:custGeom>
            <a:solidFill>
              <a:srgbClr val="FDCA9B"/>
            </a:solidFill>
          </p:spPr>
        </p:sp>
        <p:sp>
          <p:nvSpPr>
            <p:cNvPr name="TextBox 4" id="4"/>
            <p:cNvSpPr txBox="true"/>
            <p:nvPr/>
          </p:nvSpPr>
          <p:spPr>
            <a:xfrm>
              <a:off x="0" y="-38100"/>
              <a:ext cx="2729947" cy="152453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0" y="946610"/>
            <a:ext cx="10287000" cy="547617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rPr>
              <a:t>Tháng 9/2023, trong buổi họp báo giới thiệu concert, Hoàng Thùy Linh bị cho là “nhạy cảm quá đà” khi “xù lông không đúng chỗ”. Nữ ca sĩ gây khó hiểu khi kể một câu chuyện thay vì trả lời câu hỏi về khả năng hát live.</a:t>
            </a:r>
          </a:p>
          <a:p>
            <a:pPr algn="ctr">
              <a:lnSpc>
                <a:spcPts val="3639"/>
              </a:lnSpc>
              <a:spcBef>
                <a:spcPct val="0"/>
              </a:spcBef>
            </a:pPr>
          </a:p>
          <a:p>
            <a:pPr algn="ctr">
              <a:lnSpc>
                <a:spcPts val="3639"/>
              </a:lnSpc>
              <a:spcBef>
                <a:spcPct val="0"/>
              </a:spcBef>
            </a:pPr>
            <a:r>
              <a:rPr lang="en-US" sz="2599">
                <a:solidFill>
                  <a:srgbClr val="000000"/>
                </a:solidFill>
                <a:latin typeface="Canva Sans"/>
              </a:rPr>
              <a:t>Cô kể: "Chị có 2 đôi chân và may mắn là bố mẹ chị sinh ra chị biết đi. Chị có thể đi được. Ngày hôm đó trời mưa, chị bước ra khỏi nhà, thì lúc ấy có một đám người ở kia rất đông mới thấy chị trượt chân ngã và họ bảo chị không biết đi. Thế còn ý kiến của em thì sao, chị có biết đi hay không?" (1). Khi phóng viên trả lời rằng "dạ có" thì Hoàng Thùy Linh tuyên bố: "Đó là câu trả lời cho câu hỏi chị có biết hát hay không".</a:t>
            </a:r>
          </a:p>
        </p:txBody>
      </p:sp>
      <p:sp>
        <p:nvSpPr>
          <p:cNvPr name="TextBox 6" id="6"/>
          <p:cNvSpPr txBox="true"/>
          <p:nvPr/>
        </p:nvSpPr>
        <p:spPr>
          <a:xfrm rot="0">
            <a:off x="322317" y="6792937"/>
            <a:ext cx="9720634" cy="1967035"/>
          </a:xfrm>
          <a:prstGeom prst="rect">
            <a:avLst/>
          </a:prstGeom>
        </p:spPr>
        <p:txBody>
          <a:bodyPr anchor="t" rtlCol="false" tIns="0" lIns="0" bIns="0" rIns="0">
            <a:spAutoFit/>
          </a:bodyPr>
          <a:lstStyle/>
          <a:p>
            <a:pPr algn="just">
              <a:lnSpc>
                <a:spcPts val="3920"/>
              </a:lnSpc>
              <a:spcBef>
                <a:spcPct val="0"/>
              </a:spcBef>
            </a:pPr>
            <a:r>
              <a:rPr lang="en-US" sz="2800">
                <a:solidFill>
                  <a:srgbClr val="000000"/>
                </a:solidFill>
                <a:latin typeface="Canva Sans Bold"/>
              </a:rPr>
              <a:t>(1) Missing relevance</a:t>
            </a:r>
            <a:r>
              <a:rPr lang="en-US" sz="2800">
                <a:solidFill>
                  <a:srgbClr val="000000"/>
                </a:solidFill>
                <a:latin typeface="Canva Sans Bold"/>
              </a:rPr>
              <a:t>:</a:t>
            </a:r>
          </a:p>
          <a:p>
            <a:pPr algn="just">
              <a:lnSpc>
                <a:spcPts val="3920"/>
              </a:lnSpc>
              <a:spcBef>
                <a:spcPct val="0"/>
              </a:spcBef>
            </a:pPr>
            <a:r>
              <a:rPr lang="en-US" sz="2800">
                <a:solidFill>
                  <a:srgbClr val="000000"/>
                </a:solidFill>
                <a:latin typeface="Canva Sans"/>
              </a:rPr>
              <a:t>Brief explanation: The Hoang Thuy Linh’s answer was not relavant to the given question.</a:t>
            </a:r>
          </a:p>
          <a:p>
            <a:pPr algn="just">
              <a:lnSpc>
                <a:spcPts val="3920"/>
              </a:lnSpc>
              <a:spcBef>
                <a:spcPct val="0"/>
              </a:spcBef>
            </a:pPr>
          </a:p>
        </p:txBody>
      </p:sp>
      <p:sp>
        <p:nvSpPr>
          <p:cNvPr name="TextBox 7" id="7"/>
          <p:cNvSpPr txBox="true"/>
          <p:nvPr/>
        </p:nvSpPr>
        <p:spPr>
          <a:xfrm rot="0">
            <a:off x="-4708685" y="9809965"/>
            <a:ext cx="16144278" cy="925808"/>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rPr>
              <a:t>Source</a:t>
            </a:r>
            <a:r>
              <a:rPr lang="en-US" sz="1800">
                <a:solidFill>
                  <a:srgbClr val="000000"/>
                </a:solidFill>
                <a:latin typeface="Canva Sans"/>
              </a:rPr>
              <a:t>: Hoàng Thuỳ Linh với màn trả lời vòng vo, lạc đề </a:t>
            </a:r>
          </a:p>
          <a:p>
            <a:pPr algn="ctr">
              <a:lnSpc>
                <a:spcPts val="2520"/>
              </a:lnSpc>
              <a:spcBef>
                <a:spcPct val="0"/>
              </a:spcBef>
            </a:pPr>
          </a:p>
          <a:p>
            <a:pPr algn="ctr">
              <a:lnSpc>
                <a:spcPts val="2520"/>
              </a:lnSpc>
              <a:spcBef>
                <a:spcPct val="0"/>
              </a:spcBef>
            </a:pPr>
          </a:p>
        </p:txBody>
      </p:sp>
      <p:sp>
        <p:nvSpPr>
          <p:cNvPr name="TextBox 8" id="8"/>
          <p:cNvSpPr txBox="true"/>
          <p:nvPr/>
        </p:nvSpPr>
        <p:spPr>
          <a:xfrm rot="0">
            <a:off x="3171924" y="123581"/>
            <a:ext cx="3943152"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Bold"/>
              </a:rPr>
              <a:t>Real - life example 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0" t="0" r="0" b="-50093"/>
            </a:stretch>
          </a:blipFill>
        </p:spPr>
      </p:sp>
      <p:grpSp>
        <p:nvGrpSpPr>
          <p:cNvPr name="Group 3" id="3"/>
          <p:cNvGrpSpPr/>
          <p:nvPr/>
        </p:nvGrpSpPr>
        <p:grpSpPr>
          <a:xfrm rot="0">
            <a:off x="-4456690" y="-4805715"/>
            <a:ext cx="16664321" cy="17135549"/>
            <a:chOff x="0" y="0"/>
            <a:chExt cx="22219095" cy="22847398"/>
          </a:xfrm>
        </p:grpSpPr>
        <p:sp>
          <p:nvSpPr>
            <p:cNvPr name="Freeform 4" id="4"/>
            <p:cNvSpPr/>
            <p:nvPr/>
          </p:nvSpPr>
          <p:spPr>
            <a:xfrm flipH="false" flipV="false" rot="0">
              <a:off x="0" y="0"/>
              <a:ext cx="22219095" cy="22847398"/>
            </a:xfrm>
            <a:custGeom>
              <a:avLst/>
              <a:gdLst/>
              <a:ahLst/>
              <a:cxnLst/>
              <a:rect r="r" b="b" t="t" l="l"/>
              <a:pathLst>
                <a:path h="22847398" w="22219095">
                  <a:moveTo>
                    <a:pt x="0" y="0"/>
                  </a:moveTo>
                  <a:lnTo>
                    <a:pt x="22219095" y="0"/>
                  </a:lnTo>
                  <a:lnTo>
                    <a:pt x="22219095" y="22847398"/>
                  </a:lnTo>
                  <a:lnTo>
                    <a:pt x="0" y="22847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103058" y="680606"/>
              <a:ext cx="4048765" cy="4048749"/>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0698" r="0" b="-39396"/>
                </a:stretch>
              </a:blipFill>
            </p:spPr>
          </p:sp>
        </p:grpSp>
      </p:grpSp>
      <p:grpSp>
        <p:nvGrpSpPr>
          <p:cNvPr name="Group 7" id="7"/>
          <p:cNvGrpSpPr/>
          <p:nvPr/>
        </p:nvGrpSpPr>
        <p:grpSpPr>
          <a:xfrm rot="0">
            <a:off x="0" y="878201"/>
            <a:ext cx="10287000" cy="3089699"/>
            <a:chOff x="0" y="0"/>
            <a:chExt cx="2709333" cy="813748"/>
          </a:xfrm>
        </p:grpSpPr>
        <p:sp>
          <p:nvSpPr>
            <p:cNvPr name="Freeform 8" id="8"/>
            <p:cNvSpPr/>
            <p:nvPr/>
          </p:nvSpPr>
          <p:spPr>
            <a:xfrm flipH="false" flipV="false" rot="0">
              <a:off x="0" y="0"/>
              <a:ext cx="2709333" cy="813748"/>
            </a:xfrm>
            <a:custGeom>
              <a:avLst/>
              <a:gdLst/>
              <a:ahLst/>
              <a:cxnLst/>
              <a:rect r="r" b="b" t="t" l="l"/>
              <a:pathLst>
                <a:path h="813748" w="2709333">
                  <a:moveTo>
                    <a:pt x="0" y="0"/>
                  </a:moveTo>
                  <a:lnTo>
                    <a:pt x="2709333" y="0"/>
                  </a:lnTo>
                  <a:lnTo>
                    <a:pt x="2709333" y="813748"/>
                  </a:lnTo>
                  <a:lnTo>
                    <a:pt x="0" y="813748"/>
                  </a:lnTo>
                  <a:close/>
                </a:path>
              </a:pathLst>
            </a:custGeom>
            <a:solidFill>
              <a:srgbClr val="E4BBAD"/>
            </a:solidFill>
          </p:spPr>
        </p:sp>
        <p:sp>
          <p:nvSpPr>
            <p:cNvPr name="TextBox 9" id="9"/>
            <p:cNvSpPr txBox="true"/>
            <p:nvPr/>
          </p:nvSpPr>
          <p:spPr>
            <a:xfrm>
              <a:off x="0" y="-38100"/>
              <a:ext cx="2709333" cy="85184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46673" y="4469519"/>
            <a:ext cx="9854576" cy="1895848"/>
          </a:xfrm>
          <a:prstGeom prst="rect">
            <a:avLst/>
          </a:prstGeom>
        </p:spPr>
        <p:txBody>
          <a:bodyPr anchor="t" rtlCol="false" tIns="0" lIns="0" bIns="0" rIns="0">
            <a:spAutoFit/>
          </a:bodyPr>
          <a:lstStyle/>
          <a:p>
            <a:pPr>
              <a:lnSpc>
                <a:spcPts val="3400"/>
              </a:lnSpc>
            </a:pPr>
            <a:r>
              <a:rPr lang="en-US" sz="2428">
                <a:solidFill>
                  <a:srgbClr val="000000"/>
                </a:solidFill>
                <a:latin typeface="Canva Sans Bold"/>
              </a:rPr>
              <a:t>(1) Unwarranted assumption</a:t>
            </a:r>
          </a:p>
          <a:p>
            <a:pPr>
              <a:lnSpc>
                <a:spcPts val="3400"/>
              </a:lnSpc>
            </a:pPr>
            <a:r>
              <a:rPr lang="en-US" sz="2428">
                <a:solidFill>
                  <a:srgbClr val="000000"/>
                </a:solidFill>
                <a:latin typeface="Canva Sans"/>
              </a:rPr>
              <a:t>Brief explanation: He believe it is true without further evidence. He has never confirmed the same difficulties for acting students. </a:t>
            </a:r>
          </a:p>
          <a:p>
            <a:pPr algn="ctr">
              <a:lnSpc>
                <a:spcPts val="5177"/>
              </a:lnSpc>
              <a:spcBef>
                <a:spcPct val="0"/>
              </a:spcBef>
            </a:pPr>
          </a:p>
        </p:txBody>
      </p:sp>
      <p:sp>
        <p:nvSpPr>
          <p:cNvPr name="TextBox 11" id="11"/>
          <p:cNvSpPr txBox="true"/>
          <p:nvPr/>
        </p:nvSpPr>
        <p:spPr>
          <a:xfrm rot="0">
            <a:off x="246673" y="6329784"/>
            <a:ext cx="9854576" cy="1897197"/>
          </a:xfrm>
          <a:prstGeom prst="rect">
            <a:avLst/>
          </a:prstGeom>
        </p:spPr>
        <p:txBody>
          <a:bodyPr anchor="t" rtlCol="false" tIns="0" lIns="0" bIns="0" rIns="0">
            <a:spAutoFit/>
          </a:bodyPr>
          <a:lstStyle/>
          <a:p>
            <a:pPr>
              <a:lnSpc>
                <a:spcPts val="3402"/>
              </a:lnSpc>
            </a:pPr>
            <a:r>
              <a:rPr lang="en-US" sz="2430">
                <a:solidFill>
                  <a:srgbClr val="000000"/>
                </a:solidFill>
                <a:latin typeface="Canva Sans Bold"/>
              </a:rPr>
              <a:t>(2) Lack of precision and subjective thinking</a:t>
            </a:r>
          </a:p>
          <a:p>
            <a:pPr>
              <a:lnSpc>
                <a:spcPts val="3402"/>
              </a:lnSpc>
            </a:pPr>
            <a:r>
              <a:rPr lang="en-US" sz="2430">
                <a:solidFill>
                  <a:srgbClr val="000000"/>
                </a:solidFill>
                <a:latin typeface="Canva Sans"/>
              </a:rPr>
              <a:t>Brief explanation: He evaluates the training of acting students based on his subjective opinion.</a:t>
            </a:r>
          </a:p>
          <a:p>
            <a:pPr algn="ctr">
              <a:lnSpc>
                <a:spcPts val="5180"/>
              </a:lnSpc>
              <a:spcBef>
                <a:spcPct val="0"/>
              </a:spcBef>
            </a:pPr>
          </a:p>
        </p:txBody>
      </p:sp>
      <p:sp>
        <p:nvSpPr>
          <p:cNvPr name="TextBox 12" id="12"/>
          <p:cNvSpPr txBox="true"/>
          <p:nvPr/>
        </p:nvSpPr>
        <p:spPr>
          <a:xfrm rot="0">
            <a:off x="70793" y="9471252"/>
            <a:ext cx="10145414" cy="925830"/>
          </a:xfrm>
          <a:prstGeom prst="rect">
            <a:avLst/>
          </a:prstGeom>
        </p:spPr>
        <p:txBody>
          <a:bodyPr anchor="t" rtlCol="false" tIns="0" lIns="0" bIns="0" rIns="0">
            <a:spAutoFit/>
          </a:bodyPr>
          <a:lstStyle/>
          <a:p>
            <a:pPr>
              <a:lnSpc>
                <a:spcPts val="2520"/>
              </a:lnSpc>
            </a:pPr>
            <a:r>
              <a:rPr lang="en-US" sz="1800">
                <a:solidFill>
                  <a:srgbClr val="000000"/>
                </a:solidFill>
                <a:latin typeface="Canva Sans"/>
              </a:rPr>
              <a:t>Source: https://cuoi.tuoitre.vn/tran-thanh-hung-hon-khang-dinh-viet-nam-khong-co-noi-dao-tao-dien-xuat-ra-hon-20230816141119577.htm</a:t>
            </a:r>
          </a:p>
          <a:p>
            <a:pPr algn="ctr">
              <a:lnSpc>
                <a:spcPts val="2520"/>
              </a:lnSpc>
              <a:spcBef>
                <a:spcPct val="0"/>
              </a:spcBef>
            </a:pPr>
          </a:p>
        </p:txBody>
      </p:sp>
      <p:sp>
        <p:nvSpPr>
          <p:cNvPr name="TextBox 13" id="13"/>
          <p:cNvSpPr txBox="true"/>
          <p:nvPr/>
        </p:nvSpPr>
        <p:spPr>
          <a:xfrm rot="0">
            <a:off x="51831" y="1170279"/>
            <a:ext cx="10049419" cy="3127790"/>
          </a:xfrm>
          <a:prstGeom prst="rect">
            <a:avLst/>
          </a:prstGeom>
        </p:spPr>
        <p:txBody>
          <a:bodyPr anchor="t" rtlCol="false" tIns="0" lIns="0" bIns="0" rIns="0">
            <a:spAutoFit/>
          </a:bodyPr>
          <a:lstStyle/>
          <a:p>
            <a:pPr algn="just">
              <a:lnSpc>
                <a:spcPts val="2831"/>
              </a:lnSpc>
            </a:pPr>
            <a:r>
              <a:rPr lang="en-US" sz="2022">
                <a:solidFill>
                  <a:srgbClr val="000000"/>
                </a:solidFill>
                <a:latin typeface="Canva Sans"/>
              </a:rPr>
              <a:t>Phát ngôn của Trấn Thành về thực trạng đào tạo diễn xuất tại sự kiện công chiếu phim ngắn của học viên học viện điện ảnh do Thanh Bùi - Kathy Uyên như sau: </a:t>
            </a:r>
            <a:r>
              <a:rPr lang="en-US" sz="2022">
                <a:solidFill>
                  <a:srgbClr val="000000"/>
                </a:solidFill>
                <a:latin typeface="Canva Sans Italics"/>
              </a:rPr>
              <a:t>“ Tôi thấy sinh viên Việt Nam rất thiệt thòi, thiếu thốn vì không có đơn vị đào tạo nào chính thống, chính quy. (1) Mà tôi dùng cái từ dễ hiểu nhất là “ra hồn” để chúng ta đến học, được đào tạo và cọ xát, rèn luyện bản thân để ít ra mình biết có những giới hạn nào để vượt qua và chúng ta có đang đi đúng con đường hay không (2)….”</a:t>
            </a:r>
          </a:p>
          <a:p>
            <a:pPr algn="just">
              <a:lnSpc>
                <a:spcPts val="5352"/>
              </a:lnSpc>
              <a:spcBef>
                <a:spcPct val="0"/>
              </a:spcBef>
            </a:pPr>
          </a:p>
        </p:txBody>
      </p:sp>
      <p:sp>
        <p:nvSpPr>
          <p:cNvPr name="TextBox 14" id="14"/>
          <p:cNvSpPr txBox="true"/>
          <p:nvPr/>
        </p:nvSpPr>
        <p:spPr>
          <a:xfrm rot="0">
            <a:off x="3165773" y="123581"/>
            <a:ext cx="3955455"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Bold"/>
              </a:rPr>
              <a:t>Real - life example 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0" t="0" r="0" b="-50093"/>
            </a:stretch>
          </a:blipFill>
        </p:spPr>
      </p:sp>
      <p:grpSp>
        <p:nvGrpSpPr>
          <p:cNvPr name="Group 3" id="3"/>
          <p:cNvGrpSpPr/>
          <p:nvPr/>
        </p:nvGrpSpPr>
        <p:grpSpPr>
          <a:xfrm rot="0">
            <a:off x="-4477418" y="-5489725"/>
            <a:ext cx="16664321" cy="17135549"/>
            <a:chOff x="0" y="0"/>
            <a:chExt cx="22219095" cy="22847398"/>
          </a:xfrm>
        </p:grpSpPr>
        <p:sp>
          <p:nvSpPr>
            <p:cNvPr name="Freeform 4" id="4"/>
            <p:cNvSpPr/>
            <p:nvPr/>
          </p:nvSpPr>
          <p:spPr>
            <a:xfrm flipH="false" flipV="false" rot="0">
              <a:off x="0" y="0"/>
              <a:ext cx="22219095" cy="22847398"/>
            </a:xfrm>
            <a:custGeom>
              <a:avLst/>
              <a:gdLst/>
              <a:ahLst/>
              <a:cxnLst/>
              <a:rect r="r" b="b" t="t" l="l"/>
              <a:pathLst>
                <a:path h="22847398" w="22219095">
                  <a:moveTo>
                    <a:pt x="0" y="0"/>
                  </a:moveTo>
                  <a:lnTo>
                    <a:pt x="22219095" y="0"/>
                  </a:lnTo>
                  <a:lnTo>
                    <a:pt x="22219095" y="22847398"/>
                  </a:lnTo>
                  <a:lnTo>
                    <a:pt x="0" y="22847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103058" y="680606"/>
              <a:ext cx="4048765" cy="4048749"/>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0698" r="0" b="-39396"/>
                </a:stretch>
              </a:blipFill>
            </p:spPr>
          </p:sp>
        </p:grpSp>
      </p:grpSp>
      <p:sp>
        <p:nvSpPr>
          <p:cNvPr name="TextBox 7" id="7"/>
          <p:cNvSpPr txBox="true"/>
          <p:nvPr/>
        </p:nvSpPr>
        <p:spPr>
          <a:xfrm rot="0">
            <a:off x="3350027" y="43582"/>
            <a:ext cx="3586945" cy="514293"/>
          </a:xfrm>
          <a:prstGeom prst="rect">
            <a:avLst/>
          </a:prstGeom>
        </p:spPr>
        <p:txBody>
          <a:bodyPr anchor="t" rtlCol="false" tIns="0" lIns="0" bIns="0" rIns="0">
            <a:spAutoFit/>
          </a:bodyPr>
          <a:lstStyle/>
          <a:p>
            <a:pPr algn="ctr">
              <a:lnSpc>
                <a:spcPts val="4200"/>
              </a:lnSpc>
            </a:pPr>
            <a:r>
              <a:rPr lang="en-US" sz="3000">
                <a:solidFill>
                  <a:srgbClr val="000000"/>
                </a:solidFill>
                <a:latin typeface="Noto Sans Bold"/>
              </a:rPr>
              <a:t>Real-life Example 3</a:t>
            </a:r>
          </a:p>
        </p:txBody>
      </p:sp>
      <p:grpSp>
        <p:nvGrpSpPr>
          <p:cNvPr name="Group 8" id="8"/>
          <p:cNvGrpSpPr/>
          <p:nvPr/>
        </p:nvGrpSpPr>
        <p:grpSpPr>
          <a:xfrm rot="0">
            <a:off x="0" y="878201"/>
            <a:ext cx="10287000" cy="3089699"/>
            <a:chOff x="0" y="0"/>
            <a:chExt cx="2709333" cy="813748"/>
          </a:xfrm>
        </p:grpSpPr>
        <p:sp>
          <p:nvSpPr>
            <p:cNvPr name="Freeform 9" id="9"/>
            <p:cNvSpPr/>
            <p:nvPr/>
          </p:nvSpPr>
          <p:spPr>
            <a:xfrm flipH="false" flipV="false" rot="0">
              <a:off x="0" y="0"/>
              <a:ext cx="2709333" cy="813748"/>
            </a:xfrm>
            <a:custGeom>
              <a:avLst/>
              <a:gdLst/>
              <a:ahLst/>
              <a:cxnLst/>
              <a:rect r="r" b="b" t="t" l="l"/>
              <a:pathLst>
                <a:path h="813748" w="2709333">
                  <a:moveTo>
                    <a:pt x="0" y="0"/>
                  </a:moveTo>
                  <a:lnTo>
                    <a:pt x="2709333" y="0"/>
                  </a:lnTo>
                  <a:lnTo>
                    <a:pt x="2709333" y="813748"/>
                  </a:lnTo>
                  <a:lnTo>
                    <a:pt x="0" y="813748"/>
                  </a:lnTo>
                  <a:close/>
                </a:path>
              </a:pathLst>
            </a:custGeom>
            <a:solidFill>
              <a:srgbClr val="E4BBAD"/>
            </a:solidFill>
          </p:spPr>
        </p:sp>
        <p:sp>
          <p:nvSpPr>
            <p:cNvPr name="TextBox 10" id="10"/>
            <p:cNvSpPr txBox="true"/>
            <p:nvPr/>
          </p:nvSpPr>
          <p:spPr>
            <a:xfrm>
              <a:off x="0" y="-38100"/>
              <a:ext cx="2709333" cy="85184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256069" y="815050"/>
            <a:ext cx="9774862" cy="2946324"/>
          </a:xfrm>
          <a:prstGeom prst="rect">
            <a:avLst/>
          </a:prstGeom>
        </p:spPr>
        <p:txBody>
          <a:bodyPr anchor="t" rtlCol="false" tIns="0" lIns="0" bIns="0" rIns="0">
            <a:spAutoFit/>
          </a:bodyPr>
          <a:lstStyle/>
          <a:p>
            <a:pPr>
              <a:lnSpc>
                <a:spcPts val="2847"/>
              </a:lnSpc>
              <a:spcBef>
                <a:spcPct val="0"/>
              </a:spcBef>
            </a:pPr>
          </a:p>
          <a:p>
            <a:pPr>
              <a:lnSpc>
                <a:spcPts val="2987"/>
              </a:lnSpc>
              <a:spcBef>
                <a:spcPct val="0"/>
              </a:spcBef>
            </a:pPr>
            <a:r>
              <a:rPr lang="en-US" sz="2134">
                <a:solidFill>
                  <a:srgbClr val="000000"/>
                </a:solidFill>
                <a:latin typeface="Canva Sans"/>
              </a:rPr>
              <a:t>Trong một cuộc phỏng vấn sau khi đăng quang, hoa hậu Huỳnh Trần Ý Nhi nói: "</a:t>
            </a:r>
            <a:r>
              <a:rPr lang="en-US" sz="2134">
                <a:solidFill>
                  <a:srgbClr val="000000"/>
                </a:solidFill>
                <a:latin typeface="Canva Sans Italics"/>
              </a:rPr>
              <a:t>Khi tôi còn ngồi trên ghế nhà trường, tôi đã lo nghĩ sau này mình sẽ làm gì (1). Bạn bè đồng trang lứa với tôi dành thời gian để ngủ, để chơi, đi uống trà sữa hay cafe thì tôi đã trưởng thành hơn các bạn (2). Tôi đã có công việc, các bạn vẫn đang là sinh viên thì tôi đã là Hoa hậu rồi (3). Khi tôi có trọng trách lớn như vậy thì cũng phải biết giữ mình hơn để phù hợp với cương vị của mình (4)...</a:t>
            </a:r>
            <a:r>
              <a:rPr lang="en-US" sz="2134">
                <a:solidFill>
                  <a:srgbClr val="000000"/>
                </a:solidFill>
                <a:latin typeface="Canva Sans"/>
              </a:rPr>
              <a:t>"</a:t>
            </a:r>
          </a:p>
        </p:txBody>
      </p:sp>
      <p:sp>
        <p:nvSpPr>
          <p:cNvPr name="TextBox 12" id="12"/>
          <p:cNvSpPr txBox="true"/>
          <p:nvPr/>
        </p:nvSpPr>
        <p:spPr>
          <a:xfrm rot="0">
            <a:off x="256069" y="4220788"/>
            <a:ext cx="9854576" cy="5765846"/>
          </a:xfrm>
          <a:prstGeom prst="rect">
            <a:avLst/>
          </a:prstGeom>
        </p:spPr>
        <p:txBody>
          <a:bodyPr anchor="t" rtlCol="false" tIns="0" lIns="0" bIns="0" rIns="0">
            <a:spAutoFit/>
          </a:bodyPr>
          <a:lstStyle/>
          <a:p>
            <a:pPr>
              <a:lnSpc>
                <a:spcPts val="3400"/>
              </a:lnSpc>
            </a:pPr>
          </a:p>
          <a:p>
            <a:pPr>
              <a:lnSpc>
                <a:spcPts val="3400"/>
              </a:lnSpc>
            </a:pPr>
            <a:r>
              <a:rPr lang="en-US" sz="2428">
                <a:solidFill>
                  <a:srgbClr val="000000"/>
                </a:solidFill>
                <a:latin typeface="Canva Sans Bold"/>
              </a:rPr>
              <a:t>(2)-(3) Unwarranted assumption/ Subjectivism</a:t>
            </a:r>
          </a:p>
          <a:p>
            <a:pPr>
              <a:lnSpc>
                <a:spcPts val="3400"/>
              </a:lnSpc>
            </a:pPr>
            <a:r>
              <a:rPr lang="en-US" sz="2428">
                <a:solidFill>
                  <a:srgbClr val="000000"/>
                </a:solidFill>
                <a:latin typeface="Canva Sans"/>
              </a:rPr>
              <a:t>Brief explanation:  She claims that her peers spend their time taking naps, hanging out, and drinking bubble tea while she has become mature. However, this conclusion is merely an individual opinion and lacks true evidence.</a:t>
            </a:r>
          </a:p>
          <a:p>
            <a:pPr>
              <a:lnSpc>
                <a:spcPts val="3400"/>
              </a:lnSpc>
            </a:pPr>
          </a:p>
          <a:p>
            <a:pPr>
              <a:lnSpc>
                <a:spcPts val="3400"/>
              </a:lnSpc>
            </a:pPr>
            <a:r>
              <a:rPr lang="en-US" sz="2428">
                <a:solidFill>
                  <a:srgbClr val="000000"/>
                </a:solidFill>
                <a:latin typeface="Canva Sans Bold"/>
              </a:rPr>
              <a:t>(4) Practical consistency</a:t>
            </a:r>
          </a:p>
          <a:p>
            <a:pPr>
              <a:lnSpc>
                <a:spcPts val="3400"/>
              </a:lnSpc>
            </a:pPr>
            <a:r>
              <a:rPr lang="en-US" sz="2428">
                <a:solidFill>
                  <a:srgbClr val="000000"/>
                </a:solidFill>
                <a:latin typeface="Canva Sans"/>
              </a:rPr>
              <a:t>Brief explanation: She expresses herself immaturely due to lack of experience and struggles with articulating her thoughts accurately in this interview. </a:t>
            </a:r>
          </a:p>
          <a:p>
            <a:pPr>
              <a:lnSpc>
                <a:spcPts val="3400"/>
              </a:lnSpc>
            </a:pPr>
          </a:p>
          <a:p>
            <a:pPr algn="l">
              <a:lnSpc>
                <a:spcPts val="2520"/>
              </a:lnSpc>
              <a:spcBef>
                <a:spcPct val="0"/>
              </a:spcBef>
            </a:pPr>
            <a:r>
              <a:rPr lang="en-US" sz="1800">
                <a:solidFill>
                  <a:srgbClr val="000000"/>
                </a:solidFill>
                <a:latin typeface="Canva Sans"/>
              </a:rPr>
              <a:t>Source: https://vietnamnet.vn/btc-len-tieng-viec-hoa-hau-y-nhi-gay-tranh-cai-khi-di-tham-benh-nhan-2172283.html#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0" t="0" r="0" b="-50093"/>
            </a:stretch>
          </a:blipFill>
        </p:spPr>
      </p:sp>
      <p:grpSp>
        <p:nvGrpSpPr>
          <p:cNvPr name="Group 3" id="3"/>
          <p:cNvGrpSpPr/>
          <p:nvPr/>
        </p:nvGrpSpPr>
        <p:grpSpPr>
          <a:xfrm rot="0">
            <a:off x="-3456007" y="-5044159"/>
            <a:ext cx="16664321" cy="17135549"/>
            <a:chOff x="0" y="0"/>
            <a:chExt cx="22219095" cy="22847398"/>
          </a:xfrm>
        </p:grpSpPr>
        <p:sp>
          <p:nvSpPr>
            <p:cNvPr name="Freeform 4" id="4"/>
            <p:cNvSpPr/>
            <p:nvPr/>
          </p:nvSpPr>
          <p:spPr>
            <a:xfrm flipH="false" flipV="false" rot="0">
              <a:off x="0" y="0"/>
              <a:ext cx="22219095" cy="22847398"/>
            </a:xfrm>
            <a:custGeom>
              <a:avLst/>
              <a:gdLst/>
              <a:ahLst/>
              <a:cxnLst/>
              <a:rect r="r" b="b" t="t" l="l"/>
              <a:pathLst>
                <a:path h="22847398" w="22219095">
                  <a:moveTo>
                    <a:pt x="0" y="0"/>
                  </a:moveTo>
                  <a:lnTo>
                    <a:pt x="22219095" y="0"/>
                  </a:lnTo>
                  <a:lnTo>
                    <a:pt x="22219095" y="22847398"/>
                  </a:lnTo>
                  <a:lnTo>
                    <a:pt x="0" y="22847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103058" y="680606"/>
              <a:ext cx="4048765" cy="4048749"/>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0698" r="0" b="-39396"/>
                </a:stretch>
              </a:blipFill>
            </p:spPr>
          </p:sp>
        </p:grpSp>
      </p:grpSp>
      <p:sp>
        <p:nvSpPr>
          <p:cNvPr name="TextBox 7" id="7"/>
          <p:cNvSpPr txBox="true"/>
          <p:nvPr/>
        </p:nvSpPr>
        <p:spPr>
          <a:xfrm rot="0">
            <a:off x="3152738" y="123581"/>
            <a:ext cx="3981524" cy="537696"/>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Bold"/>
              </a:rPr>
              <a:t>Real - life example 4</a:t>
            </a:r>
          </a:p>
        </p:txBody>
      </p:sp>
      <p:grpSp>
        <p:nvGrpSpPr>
          <p:cNvPr name="Group 8" id="8"/>
          <p:cNvGrpSpPr/>
          <p:nvPr/>
        </p:nvGrpSpPr>
        <p:grpSpPr>
          <a:xfrm rot="0">
            <a:off x="0" y="1097234"/>
            <a:ext cx="10287000" cy="3176232"/>
            <a:chOff x="0" y="0"/>
            <a:chExt cx="2709333" cy="836538"/>
          </a:xfrm>
        </p:grpSpPr>
        <p:sp>
          <p:nvSpPr>
            <p:cNvPr name="Freeform 9" id="9"/>
            <p:cNvSpPr/>
            <p:nvPr/>
          </p:nvSpPr>
          <p:spPr>
            <a:xfrm flipH="false" flipV="false" rot="0">
              <a:off x="0" y="0"/>
              <a:ext cx="2709333" cy="836538"/>
            </a:xfrm>
            <a:custGeom>
              <a:avLst/>
              <a:gdLst/>
              <a:ahLst/>
              <a:cxnLst/>
              <a:rect r="r" b="b" t="t" l="l"/>
              <a:pathLst>
                <a:path h="836538" w="2709333">
                  <a:moveTo>
                    <a:pt x="0" y="0"/>
                  </a:moveTo>
                  <a:lnTo>
                    <a:pt x="2709333" y="0"/>
                  </a:lnTo>
                  <a:lnTo>
                    <a:pt x="2709333" y="836538"/>
                  </a:lnTo>
                  <a:lnTo>
                    <a:pt x="0" y="836538"/>
                  </a:lnTo>
                  <a:close/>
                </a:path>
              </a:pathLst>
            </a:custGeom>
            <a:solidFill>
              <a:srgbClr val="E4BBAD"/>
            </a:solidFill>
          </p:spPr>
        </p:sp>
        <p:sp>
          <p:nvSpPr>
            <p:cNvPr name="TextBox 10" id="10"/>
            <p:cNvSpPr txBox="true"/>
            <p:nvPr/>
          </p:nvSpPr>
          <p:spPr>
            <a:xfrm>
              <a:off x="0" y="-38100"/>
              <a:ext cx="2709333" cy="874638"/>
            </a:xfrm>
            <a:prstGeom prst="rect">
              <a:avLst/>
            </a:prstGeom>
          </p:spPr>
          <p:txBody>
            <a:bodyPr anchor="ctr" rtlCol="false" tIns="50800" lIns="50800" bIns="50800" rIns="50800"/>
            <a:lstStyle/>
            <a:p>
              <a:pPr>
                <a:lnSpc>
                  <a:spcPts val="2659"/>
                </a:lnSpc>
              </a:pPr>
              <a:r>
                <a:rPr lang="en-US" sz="1899">
                  <a:solidFill>
                    <a:srgbClr val="000000"/>
                  </a:solidFill>
                  <a:latin typeface="Canva Sans"/>
                </a:rPr>
                <a:t>     Facing scrutiny for her statements, Swoopes defended herself by providing full context to her remarks.</a:t>
              </a:r>
            </a:p>
            <a:p>
              <a:pPr>
                <a:lnSpc>
                  <a:spcPts val="2659"/>
                </a:lnSpc>
              </a:pPr>
              <a:r>
                <a:rPr lang="en-US" sz="1899">
                  <a:solidFill>
                    <a:srgbClr val="000000"/>
                  </a:solidFill>
                  <a:latin typeface="Canva Sans"/>
                </a:rPr>
                <a:t>     </a:t>
              </a:r>
              <a:r>
                <a:rPr lang="en-US" sz="1899">
                  <a:solidFill>
                    <a:srgbClr val="000000"/>
                  </a:solidFill>
                  <a:latin typeface="Canva Sans"/>
                </a:rPr>
                <a:t>She clarified, "For people to come at me and say that I made those comments because I'm a racist - First of all, black people can't be racist, but that's the farthest thing from my mind. I grew up in a very small, west Texas town, predominantly white. My best childhood friend is white. Went to a predominantly white college, won a national championship, pretty much everyone on the team was white, we're sisters to this day. That's not a part of my DNA."</a:t>
              </a:r>
            </a:p>
            <a:p>
              <a:pPr algn="ctr">
                <a:lnSpc>
                  <a:spcPts val="2659"/>
                </a:lnSpc>
                <a:spcBef>
                  <a:spcPct val="0"/>
                </a:spcBef>
              </a:pPr>
            </a:p>
          </p:txBody>
        </p:sp>
      </p:grpSp>
      <p:sp>
        <p:nvSpPr>
          <p:cNvPr name="TextBox 11" id="11"/>
          <p:cNvSpPr txBox="true"/>
          <p:nvPr/>
        </p:nvSpPr>
        <p:spPr>
          <a:xfrm rot="0">
            <a:off x="130024" y="8970587"/>
            <a:ext cx="10156976" cy="947024"/>
          </a:xfrm>
          <a:prstGeom prst="rect">
            <a:avLst/>
          </a:prstGeom>
        </p:spPr>
        <p:txBody>
          <a:bodyPr anchor="t" rtlCol="false" tIns="0" lIns="0" bIns="0" rIns="0">
            <a:spAutoFit/>
          </a:bodyPr>
          <a:lstStyle/>
          <a:p>
            <a:pPr>
              <a:lnSpc>
                <a:spcPts val="2556"/>
              </a:lnSpc>
            </a:pPr>
            <a:r>
              <a:rPr lang="en-US" sz="1825">
                <a:solidFill>
                  <a:srgbClr val="000000"/>
                </a:solidFill>
                <a:latin typeface="Noto Sans"/>
              </a:rPr>
              <a:t>SOURCE: https://www.msn.com/en-us/sports/other/sheryl-swoopes-under-fire-claims-black-people-can-t-be-racist-after-caitlin-clark-comments/ar-BB1j982P?ocid=winp2fptaskbarhover&amp;cvid=f360cc45afb044e1a07f780b3157ef66&amp;ei=16</a:t>
            </a:r>
          </a:p>
        </p:txBody>
      </p:sp>
      <p:sp>
        <p:nvSpPr>
          <p:cNvPr name="TextBox 12" id="12"/>
          <p:cNvSpPr txBox="true"/>
          <p:nvPr/>
        </p:nvSpPr>
        <p:spPr>
          <a:xfrm rot="0">
            <a:off x="-744946" y="4794409"/>
            <a:ext cx="9555503" cy="422275"/>
          </a:xfrm>
          <a:prstGeom prst="rect">
            <a:avLst/>
          </a:prstGeom>
        </p:spPr>
        <p:txBody>
          <a:bodyPr anchor="t" rtlCol="false" tIns="0" lIns="0" bIns="0" rIns="0">
            <a:spAutoFit/>
          </a:bodyPr>
          <a:lstStyle/>
          <a:p>
            <a:pPr algn="ctr">
              <a:lnSpc>
                <a:spcPts val="3499"/>
              </a:lnSpc>
            </a:pPr>
            <a:r>
              <a:rPr lang="en-US" sz="2499">
                <a:solidFill>
                  <a:srgbClr val="000000"/>
                </a:solidFill>
                <a:latin typeface="Noto Sans Bold"/>
              </a:rPr>
              <a:t>(5)-(6) self-interested thinking / superiority bias</a:t>
            </a:r>
          </a:p>
        </p:txBody>
      </p:sp>
      <p:sp>
        <p:nvSpPr>
          <p:cNvPr name="TextBox 13" id="13"/>
          <p:cNvSpPr txBox="true"/>
          <p:nvPr/>
        </p:nvSpPr>
        <p:spPr>
          <a:xfrm rot="0">
            <a:off x="260047" y="5265959"/>
            <a:ext cx="9766905" cy="1054100"/>
          </a:xfrm>
          <a:prstGeom prst="rect">
            <a:avLst/>
          </a:prstGeom>
        </p:spPr>
        <p:txBody>
          <a:bodyPr anchor="t" rtlCol="false" tIns="0" lIns="0" bIns="0" rIns="0">
            <a:spAutoFit/>
          </a:bodyPr>
          <a:lstStyle/>
          <a:p>
            <a:pPr>
              <a:lnSpc>
                <a:spcPts val="2800"/>
              </a:lnSpc>
            </a:pPr>
            <a:r>
              <a:rPr lang="en-US" sz="2000">
                <a:solidFill>
                  <a:srgbClr val="000000"/>
                </a:solidFill>
                <a:latin typeface="Noto Sans"/>
              </a:rPr>
              <a:t>Brief explanation: she clarified that her life is better than other black people. She pointed out that black people should be treated equally with white people.So, she accepts and defends beliefs that harmonize with other black people.</a:t>
            </a:r>
          </a:p>
        </p:txBody>
      </p:sp>
      <p:sp>
        <p:nvSpPr>
          <p:cNvPr name="TextBox 14" id="14"/>
          <p:cNvSpPr txBox="true"/>
          <p:nvPr/>
        </p:nvSpPr>
        <p:spPr>
          <a:xfrm rot="0">
            <a:off x="-3979882" y="6363530"/>
            <a:ext cx="10386803" cy="422275"/>
          </a:xfrm>
          <a:prstGeom prst="rect">
            <a:avLst/>
          </a:prstGeom>
        </p:spPr>
        <p:txBody>
          <a:bodyPr anchor="t" rtlCol="false" tIns="0" lIns="0" bIns="0" rIns="0">
            <a:spAutoFit/>
          </a:bodyPr>
          <a:lstStyle/>
          <a:p>
            <a:pPr algn="ctr">
              <a:lnSpc>
                <a:spcPts val="3499"/>
              </a:lnSpc>
            </a:pPr>
            <a:r>
              <a:rPr lang="en-US" sz="2499">
                <a:solidFill>
                  <a:srgbClr val="000000"/>
                </a:solidFill>
                <a:latin typeface="Noto Sans Bold"/>
              </a:rPr>
              <a:t>(7) Fairness</a:t>
            </a:r>
          </a:p>
        </p:txBody>
      </p:sp>
      <p:sp>
        <p:nvSpPr>
          <p:cNvPr name="TextBox 15" id="15"/>
          <p:cNvSpPr txBox="true"/>
          <p:nvPr/>
        </p:nvSpPr>
        <p:spPr>
          <a:xfrm rot="0">
            <a:off x="260047" y="6883887"/>
            <a:ext cx="10026953" cy="701675"/>
          </a:xfrm>
          <a:prstGeom prst="rect">
            <a:avLst/>
          </a:prstGeom>
        </p:spPr>
        <p:txBody>
          <a:bodyPr anchor="t" rtlCol="false" tIns="0" lIns="0" bIns="0" rIns="0">
            <a:spAutoFit/>
          </a:bodyPr>
          <a:lstStyle/>
          <a:p>
            <a:pPr>
              <a:lnSpc>
                <a:spcPts val="2800"/>
              </a:lnSpc>
            </a:pPr>
            <a:r>
              <a:rPr lang="en-US" sz="2000">
                <a:solidFill>
                  <a:srgbClr val="000000"/>
                </a:solidFill>
                <a:latin typeface="Noto Sans"/>
              </a:rPr>
              <a:t>She clearly affirmed that black people donot like being discriminated against, they are also capable of doing things white people can do. She gave her perspective.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0" t="0" r="0" b="-50093"/>
            </a:stretch>
          </a:blipFill>
        </p:spPr>
      </p:sp>
      <p:grpSp>
        <p:nvGrpSpPr>
          <p:cNvPr name="Group 3" id="3"/>
          <p:cNvGrpSpPr/>
          <p:nvPr/>
        </p:nvGrpSpPr>
        <p:grpSpPr>
          <a:xfrm rot="0">
            <a:off x="-4456690" y="-4805715"/>
            <a:ext cx="16664321" cy="17135549"/>
            <a:chOff x="0" y="0"/>
            <a:chExt cx="22219095" cy="22847398"/>
          </a:xfrm>
        </p:grpSpPr>
        <p:sp>
          <p:nvSpPr>
            <p:cNvPr name="Freeform 4" id="4"/>
            <p:cNvSpPr/>
            <p:nvPr/>
          </p:nvSpPr>
          <p:spPr>
            <a:xfrm flipH="false" flipV="false" rot="0">
              <a:off x="0" y="0"/>
              <a:ext cx="22219095" cy="22847398"/>
            </a:xfrm>
            <a:custGeom>
              <a:avLst/>
              <a:gdLst/>
              <a:ahLst/>
              <a:cxnLst/>
              <a:rect r="r" b="b" t="t" l="l"/>
              <a:pathLst>
                <a:path h="22847398" w="22219095">
                  <a:moveTo>
                    <a:pt x="0" y="0"/>
                  </a:moveTo>
                  <a:lnTo>
                    <a:pt x="22219095" y="0"/>
                  </a:lnTo>
                  <a:lnTo>
                    <a:pt x="22219095" y="22847398"/>
                  </a:lnTo>
                  <a:lnTo>
                    <a:pt x="0" y="22847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103058" y="680606"/>
              <a:ext cx="4048765" cy="4048749"/>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0698" r="0" b="-39396"/>
                </a:stretch>
              </a:blipFill>
            </p:spPr>
          </p:sp>
        </p:grpSp>
      </p:grpSp>
      <p:grpSp>
        <p:nvGrpSpPr>
          <p:cNvPr name="Group 7" id="7"/>
          <p:cNvGrpSpPr/>
          <p:nvPr/>
        </p:nvGrpSpPr>
        <p:grpSpPr>
          <a:xfrm rot="0">
            <a:off x="0" y="1359530"/>
            <a:ext cx="10287000" cy="3176232"/>
            <a:chOff x="0" y="0"/>
            <a:chExt cx="2709333" cy="836538"/>
          </a:xfrm>
        </p:grpSpPr>
        <p:sp>
          <p:nvSpPr>
            <p:cNvPr name="Freeform 8" id="8"/>
            <p:cNvSpPr/>
            <p:nvPr/>
          </p:nvSpPr>
          <p:spPr>
            <a:xfrm flipH="false" flipV="false" rot="0">
              <a:off x="0" y="0"/>
              <a:ext cx="2709333" cy="836538"/>
            </a:xfrm>
            <a:custGeom>
              <a:avLst/>
              <a:gdLst/>
              <a:ahLst/>
              <a:cxnLst/>
              <a:rect r="r" b="b" t="t" l="l"/>
              <a:pathLst>
                <a:path h="836538" w="2709333">
                  <a:moveTo>
                    <a:pt x="0" y="0"/>
                  </a:moveTo>
                  <a:lnTo>
                    <a:pt x="2709333" y="0"/>
                  </a:lnTo>
                  <a:lnTo>
                    <a:pt x="2709333" y="836538"/>
                  </a:lnTo>
                  <a:lnTo>
                    <a:pt x="0" y="836538"/>
                  </a:lnTo>
                  <a:close/>
                </a:path>
              </a:pathLst>
            </a:custGeom>
            <a:solidFill>
              <a:srgbClr val="E4BBAD"/>
            </a:solidFill>
          </p:spPr>
        </p:sp>
        <p:sp>
          <p:nvSpPr>
            <p:cNvPr name="TextBox 9" id="9"/>
            <p:cNvSpPr txBox="true"/>
            <p:nvPr/>
          </p:nvSpPr>
          <p:spPr>
            <a:xfrm>
              <a:off x="0" y="-38100"/>
              <a:ext cx="2709333" cy="874638"/>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5537716" y="1464528"/>
            <a:ext cx="4553710" cy="2966236"/>
          </a:xfrm>
          <a:custGeom>
            <a:avLst/>
            <a:gdLst/>
            <a:ahLst/>
            <a:cxnLst/>
            <a:rect r="r" b="b" t="t" l="l"/>
            <a:pathLst>
              <a:path h="2966236" w="4553710">
                <a:moveTo>
                  <a:pt x="0" y="0"/>
                </a:moveTo>
                <a:lnTo>
                  <a:pt x="4553710" y="0"/>
                </a:lnTo>
                <a:lnTo>
                  <a:pt x="4553710" y="2966236"/>
                </a:lnTo>
                <a:lnTo>
                  <a:pt x="0" y="2966236"/>
                </a:lnTo>
                <a:lnTo>
                  <a:pt x="0" y="0"/>
                </a:lnTo>
                <a:close/>
              </a:path>
            </a:pathLst>
          </a:custGeom>
          <a:blipFill>
            <a:blip r:embed="rId6"/>
            <a:stretch>
              <a:fillRect l="0" t="0" r="0" b="0"/>
            </a:stretch>
          </a:blipFill>
        </p:spPr>
      </p:sp>
      <p:sp>
        <p:nvSpPr>
          <p:cNvPr name="Freeform 11" id="11"/>
          <p:cNvSpPr/>
          <p:nvPr/>
        </p:nvSpPr>
        <p:spPr>
          <a:xfrm flipH="false" flipV="false" rot="0">
            <a:off x="352602" y="1499527"/>
            <a:ext cx="4550199" cy="2896237"/>
          </a:xfrm>
          <a:custGeom>
            <a:avLst/>
            <a:gdLst/>
            <a:ahLst/>
            <a:cxnLst/>
            <a:rect r="r" b="b" t="t" l="l"/>
            <a:pathLst>
              <a:path h="2896237" w="4550199">
                <a:moveTo>
                  <a:pt x="0" y="0"/>
                </a:moveTo>
                <a:lnTo>
                  <a:pt x="4550199" y="0"/>
                </a:lnTo>
                <a:lnTo>
                  <a:pt x="4550199" y="2896238"/>
                </a:lnTo>
                <a:lnTo>
                  <a:pt x="0" y="2896238"/>
                </a:lnTo>
                <a:lnTo>
                  <a:pt x="0" y="0"/>
                </a:lnTo>
                <a:close/>
              </a:path>
            </a:pathLst>
          </a:custGeom>
          <a:blipFill>
            <a:blip r:embed="rId7"/>
            <a:stretch>
              <a:fillRect l="0" t="0" r="0" b="0"/>
            </a:stretch>
          </a:blipFill>
        </p:spPr>
      </p:sp>
      <p:sp>
        <p:nvSpPr>
          <p:cNvPr name="TextBox 12" id="12"/>
          <p:cNvSpPr txBox="true"/>
          <p:nvPr/>
        </p:nvSpPr>
        <p:spPr>
          <a:xfrm rot="0">
            <a:off x="3166449" y="123581"/>
            <a:ext cx="3973153" cy="537696"/>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Bold"/>
              </a:rPr>
              <a:t>Real - life example 5</a:t>
            </a:r>
          </a:p>
        </p:txBody>
      </p:sp>
      <p:sp>
        <p:nvSpPr>
          <p:cNvPr name="TextBox 13" id="13"/>
          <p:cNvSpPr txBox="true"/>
          <p:nvPr/>
        </p:nvSpPr>
        <p:spPr>
          <a:xfrm rot="0">
            <a:off x="1736330" y="4478612"/>
            <a:ext cx="891371"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Canva Sans Bold"/>
              </a:rPr>
              <a:t>(1)</a:t>
            </a:r>
          </a:p>
        </p:txBody>
      </p:sp>
      <p:sp>
        <p:nvSpPr>
          <p:cNvPr name="TextBox 14" id="14"/>
          <p:cNvSpPr txBox="true"/>
          <p:nvPr/>
        </p:nvSpPr>
        <p:spPr>
          <a:xfrm rot="0">
            <a:off x="7368886" y="4478612"/>
            <a:ext cx="891371"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Canva Sans Bold"/>
              </a:rPr>
              <a:t>(2)</a:t>
            </a:r>
          </a:p>
        </p:txBody>
      </p:sp>
      <p:sp>
        <p:nvSpPr>
          <p:cNvPr name="TextBox 15" id="15"/>
          <p:cNvSpPr txBox="true"/>
          <p:nvPr/>
        </p:nvSpPr>
        <p:spPr>
          <a:xfrm rot="0">
            <a:off x="283183" y="5258352"/>
            <a:ext cx="9720634" cy="1291590"/>
          </a:xfrm>
          <a:prstGeom prst="rect">
            <a:avLst/>
          </a:prstGeom>
        </p:spPr>
        <p:txBody>
          <a:bodyPr anchor="t" rtlCol="false" tIns="0" lIns="0" bIns="0" rIns="0">
            <a:spAutoFit/>
          </a:bodyPr>
          <a:lstStyle/>
          <a:p>
            <a:pPr algn="just">
              <a:lnSpc>
                <a:spcPts val="3360"/>
              </a:lnSpc>
              <a:spcBef>
                <a:spcPct val="0"/>
              </a:spcBef>
            </a:pPr>
            <a:r>
              <a:rPr lang="en-US" sz="2400">
                <a:solidFill>
                  <a:srgbClr val="000000"/>
                </a:solidFill>
                <a:latin typeface="Times New Roman Bold"/>
              </a:rPr>
              <a:t>(1) Subjectivism</a:t>
            </a:r>
          </a:p>
          <a:p>
            <a:pPr algn="just">
              <a:lnSpc>
                <a:spcPts val="3360"/>
              </a:lnSpc>
              <a:spcBef>
                <a:spcPct val="0"/>
              </a:spcBef>
            </a:pPr>
            <a:r>
              <a:rPr lang="en-US" sz="2400">
                <a:solidFill>
                  <a:srgbClr val="000000"/>
                </a:solidFill>
                <a:latin typeface="Times New Roman"/>
              </a:rPr>
              <a:t>Brief explanation: The frog only believed in what he saw, he thought that the world out there was only as big as a lid.</a:t>
            </a:r>
          </a:p>
        </p:txBody>
      </p:sp>
      <p:sp>
        <p:nvSpPr>
          <p:cNvPr name="TextBox 16" id="16"/>
          <p:cNvSpPr txBox="true"/>
          <p:nvPr/>
        </p:nvSpPr>
        <p:spPr>
          <a:xfrm rot="0">
            <a:off x="370792" y="7227139"/>
            <a:ext cx="9720634" cy="163703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Times New Roman Bold"/>
              </a:rPr>
              <a:t>(2) Cultural relativism</a:t>
            </a:r>
          </a:p>
          <a:p>
            <a:pPr algn="just">
              <a:lnSpc>
                <a:spcPts val="3220"/>
              </a:lnSpc>
              <a:spcBef>
                <a:spcPct val="0"/>
              </a:spcBef>
            </a:pPr>
            <a:r>
              <a:rPr lang="en-US" sz="2300">
                <a:solidFill>
                  <a:srgbClr val="000000"/>
                </a:solidFill>
                <a:latin typeface="Times New Roman"/>
              </a:rPr>
              <a:t>Brief explanation: In Hindu culture, the Hang River is considered a place to wash away sins, so when people die, they want to be cremated and their ashes dropped into the river.</a:t>
            </a:r>
          </a:p>
        </p:txBody>
      </p:sp>
      <p:sp>
        <p:nvSpPr>
          <p:cNvPr name="TextBox 17" id="17"/>
          <p:cNvSpPr txBox="true"/>
          <p:nvPr/>
        </p:nvSpPr>
        <p:spPr>
          <a:xfrm rot="0">
            <a:off x="2729625" y="2554479"/>
            <a:ext cx="2068235" cy="297179"/>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rPr>
              <a:t>ếch ngồi đáy giếng</a:t>
            </a:r>
          </a:p>
        </p:txBody>
      </p:sp>
      <p:sp>
        <p:nvSpPr>
          <p:cNvPr name="TextBox 18" id="18"/>
          <p:cNvSpPr txBox="true"/>
          <p:nvPr/>
        </p:nvSpPr>
        <p:spPr>
          <a:xfrm rot="0">
            <a:off x="352602" y="9569941"/>
            <a:ext cx="9154077" cy="561751"/>
          </a:xfrm>
          <a:prstGeom prst="rect">
            <a:avLst/>
          </a:prstGeom>
        </p:spPr>
        <p:txBody>
          <a:bodyPr anchor="t" rtlCol="false" tIns="0" lIns="0" bIns="0" rIns="0">
            <a:spAutoFit/>
          </a:bodyPr>
          <a:lstStyle/>
          <a:p>
            <a:pPr>
              <a:lnSpc>
                <a:spcPts val="2100"/>
              </a:lnSpc>
            </a:pPr>
            <a:r>
              <a:rPr lang="en-US" sz="1500">
                <a:solidFill>
                  <a:srgbClr val="000000"/>
                </a:solidFill>
                <a:latin typeface="Times New Roman"/>
              </a:rPr>
              <a:t>Source: https://dantri.com.vn/du-lich/nu-du-khach-viet-soc-lanh-song-lung-xem-canh-hoa-tang-tren-song-hang-20220606065508803.htm</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97C5D8"/>
        </a:solidFill>
      </p:bgPr>
    </p:bg>
    <p:spTree>
      <p:nvGrpSpPr>
        <p:cNvPr id="1" name=""/>
        <p:cNvGrpSpPr/>
        <p:nvPr/>
      </p:nvGrpSpPr>
      <p:grpSpPr>
        <a:xfrm>
          <a:off x="0" y="0"/>
          <a:ext cx="0" cy="0"/>
          <a:chOff x="0" y="0"/>
          <a:chExt cx="0" cy="0"/>
        </a:xfrm>
      </p:grpSpPr>
      <p:grpSp>
        <p:nvGrpSpPr>
          <p:cNvPr name="Group 2" id="2"/>
          <p:cNvGrpSpPr/>
          <p:nvPr/>
        </p:nvGrpSpPr>
        <p:grpSpPr>
          <a:xfrm rot="0">
            <a:off x="0" y="863371"/>
            <a:ext cx="10365269" cy="2695067"/>
            <a:chOff x="0" y="0"/>
            <a:chExt cx="2729947" cy="709812"/>
          </a:xfrm>
        </p:grpSpPr>
        <p:sp>
          <p:nvSpPr>
            <p:cNvPr name="Freeform 3" id="3"/>
            <p:cNvSpPr/>
            <p:nvPr/>
          </p:nvSpPr>
          <p:spPr>
            <a:xfrm flipH="false" flipV="false" rot="0">
              <a:off x="0" y="0"/>
              <a:ext cx="2729947" cy="709812"/>
            </a:xfrm>
            <a:custGeom>
              <a:avLst/>
              <a:gdLst/>
              <a:ahLst/>
              <a:cxnLst/>
              <a:rect r="r" b="b" t="t" l="l"/>
              <a:pathLst>
                <a:path h="709812" w="2729947">
                  <a:moveTo>
                    <a:pt x="0" y="0"/>
                  </a:moveTo>
                  <a:lnTo>
                    <a:pt x="2729947" y="0"/>
                  </a:lnTo>
                  <a:lnTo>
                    <a:pt x="2729947" y="709812"/>
                  </a:lnTo>
                  <a:lnTo>
                    <a:pt x="0" y="709812"/>
                  </a:lnTo>
                  <a:close/>
                </a:path>
              </a:pathLst>
            </a:custGeom>
            <a:solidFill>
              <a:srgbClr val="FDCA9B"/>
            </a:solidFill>
          </p:spPr>
        </p:sp>
        <p:sp>
          <p:nvSpPr>
            <p:cNvPr name="TextBox 4" id="4"/>
            <p:cNvSpPr txBox="true"/>
            <p:nvPr/>
          </p:nvSpPr>
          <p:spPr>
            <a:xfrm>
              <a:off x="0" y="-38100"/>
              <a:ext cx="2729947" cy="74791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37038" y="1196810"/>
            <a:ext cx="9012924" cy="1989752"/>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Canva Sans"/>
              </a:rPr>
              <a:t>During a music show taking place in early March 2023, male singer Bang Kieu made a controversial statement. He said: "That's right, Bang Kieu's audience is all people with money, around my age and above, from age to success. But today's young people, students, where do they get the money? Young people And students don't have super cars. Therefore, Bang Kieu is very proud and proud because he sees that his audience is all people with money."</a:t>
            </a:r>
          </a:p>
        </p:txBody>
      </p:sp>
      <p:sp>
        <p:nvSpPr>
          <p:cNvPr name="TextBox 6" id="6"/>
          <p:cNvSpPr txBox="true"/>
          <p:nvPr/>
        </p:nvSpPr>
        <p:spPr>
          <a:xfrm rot="0">
            <a:off x="281041" y="4129938"/>
            <a:ext cx="9906339" cy="3168649"/>
          </a:xfrm>
          <a:prstGeom prst="rect">
            <a:avLst/>
          </a:prstGeom>
        </p:spPr>
        <p:txBody>
          <a:bodyPr anchor="t" rtlCol="false" tIns="0" lIns="0" bIns="0" rIns="0">
            <a:spAutoFit/>
          </a:bodyPr>
          <a:lstStyle/>
          <a:p>
            <a:pPr>
              <a:lnSpc>
                <a:spcPts val="2800"/>
              </a:lnSpc>
            </a:pPr>
            <a:r>
              <a:rPr lang="en-US" sz="2000">
                <a:solidFill>
                  <a:srgbClr val="000000"/>
                </a:solidFill>
                <a:latin typeface="Canva Sans Bold"/>
              </a:rPr>
              <a:t>(3) Unwarranted assumption</a:t>
            </a:r>
          </a:p>
          <a:p>
            <a:pPr>
              <a:lnSpc>
                <a:spcPts val="2800"/>
              </a:lnSpc>
            </a:pPr>
            <a:r>
              <a:rPr lang="en-US" sz="2000">
                <a:solidFill>
                  <a:srgbClr val="000000"/>
                </a:solidFill>
                <a:latin typeface="Canva Sans"/>
              </a:rPr>
              <a:t>Brief explanation :Bang Kieu demonstrates a broad generalization that all young people and students do not have the financial means to attend his shows and therefore are not part of his audience.</a:t>
            </a:r>
          </a:p>
          <a:p>
            <a:pPr>
              <a:lnSpc>
                <a:spcPts val="2800"/>
              </a:lnSpc>
            </a:pPr>
            <a:r>
              <a:rPr lang="en-US" sz="2000">
                <a:solidFill>
                  <a:srgbClr val="000000"/>
                </a:solidFill>
                <a:latin typeface="Canva Sans Bold"/>
              </a:rPr>
              <a:t>(4) Lack of precision </a:t>
            </a:r>
          </a:p>
          <a:p>
            <a:pPr>
              <a:lnSpc>
                <a:spcPts val="2800"/>
              </a:lnSpc>
            </a:pPr>
            <a:r>
              <a:rPr lang="en-US" sz="2000">
                <a:solidFill>
                  <a:srgbClr val="000000"/>
                </a:solidFill>
                <a:latin typeface="Canva Sans"/>
              </a:rPr>
              <a:t>Brief explanation :The statement equates success and audience value with owning super cars, reflecting a materialistic perspective that fails to acknowledge alternative forms of support and fan engagement.</a:t>
            </a:r>
          </a:p>
          <a:p>
            <a:pPr>
              <a:lnSpc>
                <a:spcPts val="2800"/>
              </a:lnSpc>
              <a:spcBef>
                <a:spcPct val="0"/>
              </a:spcBef>
            </a:pPr>
          </a:p>
        </p:txBody>
      </p:sp>
      <p:sp>
        <p:nvSpPr>
          <p:cNvPr name="TextBox 7" id="7"/>
          <p:cNvSpPr txBox="true"/>
          <p:nvPr/>
        </p:nvSpPr>
        <p:spPr>
          <a:xfrm rot="0">
            <a:off x="3237929" y="77876"/>
            <a:ext cx="3992563"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Bold"/>
              </a:rPr>
              <a:t>Real - life example 6</a:t>
            </a:r>
          </a:p>
        </p:txBody>
      </p:sp>
      <p:sp>
        <p:nvSpPr>
          <p:cNvPr name="TextBox 8" id="8"/>
          <p:cNvSpPr txBox="true"/>
          <p:nvPr/>
        </p:nvSpPr>
        <p:spPr>
          <a:xfrm rot="0">
            <a:off x="190331" y="9816363"/>
            <a:ext cx="9906339" cy="240628"/>
          </a:xfrm>
          <a:prstGeom prst="rect">
            <a:avLst/>
          </a:prstGeom>
        </p:spPr>
        <p:txBody>
          <a:bodyPr anchor="t" rtlCol="false" tIns="0" lIns="0" bIns="0" rIns="0">
            <a:spAutoFit/>
          </a:bodyPr>
          <a:lstStyle/>
          <a:p>
            <a:pPr>
              <a:lnSpc>
                <a:spcPts val="1960"/>
              </a:lnSpc>
              <a:spcBef>
                <a:spcPct val="0"/>
              </a:spcBef>
            </a:pPr>
            <a:r>
              <a:rPr lang="en-US" sz="1400">
                <a:solidFill>
                  <a:srgbClr val="000000"/>
                </a:solidFill>
                <a:latin typeface="Canva Sans"/>
              </a:rPr>
              <a:t>Source: https://www.vietnam.vn/en/phia-bang-kieu-len-tieng-ve-phat-ngon-khan-gia-cua-toi-deu-la-nguoi-co-tien/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0" t="0" r="0" b="-50093"/>
            </a:stretch>
          </a:blipFill>
        </p:spPr>
      </p:sp>
      <p:grpSp>
        <p:nvGrpSpPr>
          <p:cNvPr name="Group 3" id="3"/>
          <p:cNvGrpSpPr/>
          <p:nvPr/>
        </p:nvGrpSpPr>
        <p:grpSpPr>
          <a:xfrm rot="0">
            <a:off x="-4456690" y="-4805715"/>
            <a:ext cx="16664321" cy="17135549"/>
            <a:chOff x="0" y="0"/>
            <a:chExt cx="22219095" cy="22847398"/>
          </a:xfrm>
        </p:grpSpPr>
        <p:sp>
          <p:nvSpPr>
            <p:cNvPr name="Freeform 4" id="4"/>
            <p:cNvSpPr/>
            <p:nvPr/>
          </p:nvSpPr>
          <p:spPr>
            <a:xfrm flipH="false" flipV="false" rot="0">
              <a:off x="0" y="0"/>
              <a:ext cx="22219095" cy="22847398"/>
            </a:xfrm>
            <a:custGeom>
              <a:avLst/>
              <a:gdLst/>
              <a:ahLst/>
              <a:cxnLst/>
              <a:rect r="r" b="b" t="t" l="l"/>
              <a:pathLst>
                <a:path h="22847398" w="22219095">
                  <a:moveTo>
                    <a:pt x="0" y="0"/>
                  </a:moveTo>
                  <a:lnTo>
                    <a:pt x="22219095" y="0"/>
                  </a:lnTo>
                  <a:lnTo>
                    <a:pt x="22219095" y="22847398"/>
                  </a:lnTo>
                  <a:lnTo>
                    <a:pt x="0" y="22847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9103058" y="680606"/>
              <a:ext cx="4048765" cy="4048749"/>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0698" r="0" b="-39396"/>
                </a:stretch>
              </a:blipFill>
            </p:spPr>
          </p:sp>
        </p:grpSp>
      </p:grpSp>
      <p:sp>
        <p:nvSpPr>
          <p:cNvPr name="TextBox 7" id="7"/>
          <p:cNvSpPr txBox="true"/>
          <p:nvPr/>
        </p:nvSpPr>
        <p:spPr>
          <a:xfrm rot="0">
            <a:off x="2316711" y="3600135"/>
            <a:ext cx="5653577" cy="2825646"/>
          </a:xfrm>
          <a:prstGeom prst="rect">
            <a:avLst/>
          </a:prstGeom>
        </p:spPr>
        <p:txBody>
          <a:bodyPr anchor="t" rtlCol="false" tIns="0" lIns="0" bIns="0" rIns="0">
            <a:spAutoFit/>
          </a:bodyPr>
          <a:lstStyle/>
          <a:p>
            <a:pPr algn="ctr">
              <a:lnSpc>
                <a:spcPts val="22749"/>
              </a:lnSpc>
            </a:pPr>
            <a:r>
              <a:rPr lang="en-US" sz="17499">
                <a:solidFill>
                  <a:srgbClr val="191410"/>
                </a:solidFill>
                <a:latin typeface="Pinyon Script"/>
              </a:rPr>
              <a:t>Thank</a:t>
            </a:r>
          </a:p>
        </p:txBody>
      </p:sp>
      <p:sp>
        <p:nvSpPr>
          <p:cNvPr name="TextBox 8" id="8"/>
          <p:cNvSpPr txBox="true"/>
          <p:nvPr/>
        </p:nvSpPr>
        <p:spPr>
          <a:xfrm rot="0">
            <a:off x="2316711" y="5339881"/>
            <a:ext cx="5653577" cy="2012921"/>
          </a:xfrm>
          <a:prstGeom prst="rect">
            <a:avLst/>
          </a:prstGeom>
        </p:spPr>
        <p:txBody>
          <a:bodyPr anchor="t" rtlCol="false" tIns="0" lIns="0" bIns="0" rIns="0">
            <a:spAutoFit/>
          </a:bodyPr>
          <a:lstStyle/>
          <a:p>
            <a:pPr algn="ctr">
              <a:lnSpc>
                <a:spcPts val="16249"/>
              </a:lnSpc>
            </a:pPr>
            <a:r>
              <a:rPr lang="en-US" sz="12499">
                <a:solidFill>
                  <a:srgbClr val="191410"/>
                </a:solidFill>
                <a:latin typeface="Pinyon Script"/>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DAF-KZQa8n0</dc:identifier>
  <dcterms:modified xsi:type="dcterms:W3CDTF">2011-08-01T06:04:30Z</dcterms:modified>
  <cp:revision>1</cp:revision>
  <dc:title>Minimalist Clean Inspirational Quote Instagram Post</dc:title>
</cp:coreProperties>
</file>